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64" r:id="rId5"/>
    <p:sldId id="260" r:id="rId6"/>
    <p:sldId id="261" r:id="rId7"/>
    <p:sldId id="263" r:id="rId8"/>
  </p:sldIdLst>
  <p:sldSz cx="9144000" cy="6858000" type="screen4x3"/>
  <p:notesSz cx="68199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B1F1A-660B-491F-AFF4-9F3168F79136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EAA39-583C-4681-8735-FA00BF911E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7620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C52E-6B53-49A7-9C16-70ACD2007DD5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196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C52E-6B53-49A7-9C16-70ACD2007DD5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7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C52E-6B53-49A7-9C16-70ACD2007DD5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087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C52E-6B53-49A7-9C16-70ACD2007DD5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53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C52E-6B53-49A7-9C16-70ACD2007DD5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42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C52E-6B53-49A7-9C16-70ACD2007DD5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176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C52E-6B53-49A7-9C16-70ACD2007DD5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795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C52E-6B53-49A7-9C16-70ACD2007DD5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645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C52E-6B53-49A7-9C16-70ACD2007DD5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23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C52E-6B53-49A7-9C16-70ACD2007DD5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3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C52E-6B53-49A7-9C16-70ACD2007DD5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3E91-EF95-4071-B06C-4BB50DEA3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682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664">
              <a:srgbClr val="CCD9F0"/>
            </a:gs>
            <a:gs pos="56650">
              <a:srgbClr val="C6D4EE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0C52E-6B53-49A7-9C16-70ACD2007DD5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F3E91-EF95-4071-B06C-4BB50DEA3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606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259228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Book Antiqua" pitchFamily="18" charset="0"/>
              </a:rPr>
              <a:t>The Insolvency Regulation in the Italian Experience</a:t>
            </a:r>
            <a:endParaRPr lang="it-IT" sz="2400" i="1" dirty="0">
              <a:latin typeface="Book Antiqua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716016" y="5661248"/>
            <a:ext cx="4312568" cy="1080120"/>
          </a:xfrm>
        </p:spPr>
        <p:txBody>
          <a:bodyPr>
            <a:normAutofit/>
          </a:bodyPr>
          <a:lstStyle/>
          <a:p>
            <a:pPr algn="r"/>
            <a:r>
              <a:rPr lang="it-IT" sz="2400" dirty="0" smtClean="0">
                <a:solidFill>
                  <a:schemeClr val="tx1"/>
                </a:solidFill>
                <a:latin typeface="Book Antiqua" pitchFamily="18" charset="0"/>
              </a:rPr>
              <a:t>Prof. Dr. Ilaria Queirolo</a:t>
            </a:r>
          </a:p>
          <a:p>
            <a:pPr algn="r"/>
            <a:r>
              <a:rPr lang="it-IT" sz="2400" i="1" dirty="0" err="1" smtClean="0">
                <a:solidFill>
                  <a:schemeClr val="tx1"/>
                </a:solidFill>
                <a:latin typeface="Book Antiqua" pitchFamily="18" charset="0"/>
              </a:rPr>
              <a:t>University</a:t>
            </a:r>
            <a:r>
              <a:rPr lang="it-IT" sz="2400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it-IT" sz="2400" i="1" dirty="0" smtClean="0">
                <a:solidFill>
                  <a:schemeClr val="tx1"/>
                </a:solidFill>
                <a:latin typeface="Book Antiqua" pitchFamily="18" charset="0"/>
              </a:rPr>
              <a:t>of Genoa</a:t>
            </a:r>
            <a:endParaRPr lang="it-IT" sz="2400" i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40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12976"/>
            <a:ext cx="8229600" cy="360040"/>
          </a:xfrm>
        </p:spPr>
        <p:txBody>
          <a:bodyPr>
            <a:noAutofit/>
          </a:bodyPr>
          <a:lstStyle/>
          <a:p>
            <a:r>
              <a:rPr lang="it-IT" sz="2800" dirty="0" smtClean="0">
                <a:latin typeface="Book Antiqua" pitchFamily="18" charset="0"/>
              </a:rPr>
              <a:t>International Jurisdiction</a:t>
            </a:r>
            <a:endParaRPr lang="it-IT" sz="2800" dirty="0">
              <a:latin typeface="Book Antiqu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8771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Art</a:t>
            </a:r>
            <a:r>
              <a:rPr lang="en-US" dirty="0" smtClean="0">
                <a:latin typeface="Book Antiqua" pitchFamily="18" charset="0"/>
              </a:rPr>
              <a:t>. 9 Italian Insolvency </a:t>
            </a:r>
            <a:r>
              <a:rPr lang="en-US" dirty="0" smtClean="0">
                <a:latin typeface="Book Antiqua" pitchFamily="18" charset="0"/>
              </a:rPr>
              <a:t>Law</a:t>
            </a:r>
          </a:p>
          <a:p>
            <a:endParaRPr lang="en-US" dirty="0" smtClean="0">
              <a:latin typeface="Book Antiqua" pitchFamily="18" charset="0"/>
            </a:endParaRPr>
          </a:p>
          <a:p>
            <a:pPr lvl="1"/>
            <a:r>
              <a:rPr lang="en-US" dirty="0" smtClean="0">
                <a:latin typeface="Book Antiqua" pitchFamily="18" charset="0"/>
              </a:rPr>
              <a:t>possibly </a:t>
            </a:r>
            <a:r>
              <a:rPr lang="en-US" dirty="0" smtClean="0">
                <a:latin typeface="Book Antiqua" pitchFamily="18" charset="0"/>
              </a:rPr>
              <a:t>overreaching </a:t>
            </a:r>
            <a:r>
              <a:rPr lang="en-US" dirty="0" smtClean="0">
                <a:latin typeface="Book Antiqua" pitchFamily="18" charset="0"/>
              </a:rPr>
              <a:t>provision</a:t>
            </a:r>
          </a:p>
          <a:p>
            <a:pPr lvl="1"/>
            <a:endParaRPr lang="en-US" dirty="0" smtClean="0">
              <a:latin typeface="Book Antiqua" pitchFamily="18" charset="0"/>
            </a:endParaRPr>
          </a:p>
          <a:p>
            <a:pPr lvl="1"/>
            <a:r>
              <a:rPr lang="en-US" dirty="0" smtClean="0">
                <a:latin typeface="Book Antiqua" pitchFamily="18" charset="0"/>
              </a:rPr>
              <a:t>practice</a:t>
            </a:r>
            <a:r>
              <a:rPr lang="en-US" dirty="0" smtClean="0">
                <a:latin typeface="Book Antiqua" pitchFamily="18" charset="0"/>
              </a:rPr>
              <a:t>: Courts require foreign companies to carry out an organized activity in Italy. Transitory activities are not enough (</a:t>
            </a:r>
            <a:r>
              <a:rPr lang="en-US" i="1" dirty="0" smtClean="0">
                <a:latin typeface="Book Antiqua" pitchFamily="18" charset="0"/>
              </a:rPr>
              <a:t>Italian fiscal code alone is not sufficient - </a:t>
            </a:r>
            <a:r>
              <a:rPr lang="it-IT" i="1" dirty="0">
                <a:latin typeface="Book Antiqua" pitchFamily="18" charset="0"/>
              </a:rPr>
              <a:t>Tribunale di Genova 8 giugno 2000, in Il fallimento, 2001, 108</a:t>
            </a:r>
            <a:r>
              <a:rPr lang="en-US" dirty="0" smtClean="0">
                <a:latin typeface="Book Antiqua" pitchFamily="18" charset="0"/>
              </a:rPr>
              <a:t>)</a:t>
            </a:r>
          </a:p>
          <a:p>
            <a:pPr marL="0" indent="0">
              <a:buNone/>
            </a:pPr>
            <a:endParaRPr lang="en-US" sz="2000" dirty="0">
              <a:latin typeface="Book Antiqu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8155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Book Antiqua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Book Antiqua" pitchFamily="18" charset="0"/>
              </a:rPr>
              <a:t>Under </a:t>
            </a:r>
            <a:r>
              <a:rPr lang="en-US" sz="2400" dirty="0" smtClean="0">
                <a:latin typeface="Book Antiqua" pitchFamily="18" charset="0"/>
              </a:rPr>
              <a:t>the </a:t>
            </a:r>
            <a:r>
              <a:rPr lang="en-US" sz="2400" dirty="0" err="1" smtClean="0">
                <a:latin typeface="Book Antiqua" pitchFamily="18" charset="0"/>
              </a:rPr>
              <a:t>InsReg</a:t>
            </a:r>
            <a:r>
              <a:rPr lang="en-US" sz="2400" dirty="0" smtClean="0">
                <a:latin typeface="Book Antiqua" pitchFamily="18" charset="0"/>
              </a:rPr>
              <a:t>, courts to determine </a:t>
            </a:r>
            <a:r>
              <a:rPr lang="en-US" sz="2400" dirty="0">
                <a:latin typeface="Book Antiqua" pitchFamily="18" charset="0"/>
              </a:rPr>
              <a:t>the </a:t>
            </a:r>
            <a:r>
              <a:rPr lang="en-US" sz="2400" dirty="0" smtClean="0">
                <a:latin typeface="Book Antiqua" pitchFamily="18" charset="0"/>
              </a:rPr>
              <a:t>COMI have argued  that </a:t>
            </a:r>
          </a:p>
          <a:p>
            <a:endParaRPr lang="en-US" sz="1400" dirty="0" smtClean="0">
              <a:latin typeface="Book Antiqua" pitchFamily="18" charset="0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Book Antiqua" pitchFamily="18" charset="0"/>
              </a:rPr>
              <a:t>Italian </a:t>
            </a:r>
            <a:r>
              <a:rPr lang="en-US" sz="2400" i="1" dirty="0">
                <a:latin typeface="Book Antiqua" pitchFamily="18" charset="0"/>
              </a:rPr>
              <a:t>courts </a:t>
            </a:r>
            <a:r>
              <a:rPr lang="en-US" sz="2400" b="1" i="1" u="sng" dirty="0">
                <a:latin typeface="Book Antiqua" pitchFamily="18" charset="0"/>
              </a:rPr>
              <a:t>maintain international jurisdiction </a:t>
            </a:r>
            <a:r>
              <a:rPr lang="en-US" sz="2400" i="1" dirty="0">
                <a:latin typeface="Book Antiqua" pitchFamily="18" charset="0"/>
              </a:rPr>
              <a:t>where </a:t>
            </a:r>
            <a:r>
              <a:rPr lang="en-US" sz="2400" b="1" i="1" u="sng" dirty="0">
                <a:latin typeface="Book Antiqua" pitchFamily="18" charset="0"/>
              </a:rPr>
              <a:t>the transfer of the COMI is not effective</a:t>
            </a:r>
            <a:r>
              <a:rPr lang="en-US" sz="2400" i="1" dirty="0">
                <a:latin typeface="Book Antiqua" pitchFamily="18" charset="0"/>
              </a:rPr>
              <a:t>, and the </a:t>
            </a:r>
            <a:r>
              <a:rPr lang="en-US" sz="2400" b="1" i="1" u="sng" dirty="0">
                <a:latin typeface="Book Antiqua" pitchFamily="18" charset="0"/>
              </a:rPr>
              <a:t>presumption in art. 3 Regulation 1346/2000 can be rebutted</a:t>
            </a:r>
            <a:r>
              <a:rPr lang="en-US" sz="2400" i="1" dirty="0">
                <a:latin typeface="Book Antiqua" pitchFamily="18" charset="0"/>
              </a:rPr>
              <a:t>. This is the case where </a:t>
            </a:r>
            <a:r>
              <a:rPr lang="en-US" sz="2400" b="1" i="1" u="sng" dirty="0">
                <a:latin typeface="Book Antiqua" pitchFamily="18" charset="0"/>
              </a:rPr>
              <a:t>after the transfer </a:t>
            </a:r>
            <a:r>
              <a:rPr lang="en-US" sz="2400" i="1" dirty="0">
                <a:latin typeface="Book Antiqua" pitchFamily="18" charset="0"/>
              </a:rPr>
              <a:t>of the seat, the </a:t>
            </a:r>
            <a:r>
              <a:rPr lang="en-US" sz="2400" b="1" i="1" u="sng" dirty="0">
                <a:latin typeface="Book Antiqua" pitchFamily="18" charset="0"/>
              </a:rPr>
              <a:t>transfer of managerial, administrative and organizational activities does not follow</a:t>
            </a:r>
            <a:r>
              <a:rPr lang="en-US" sz="2400" i="1" u="sng" dirty="0">
                <a:latin typeface="Book Antiqua" pitchFamily="18" charset="0"/>
              </a:rPr>
              <a:t> </a:t>
            </a:r>
            <a:r>
              <a:rPr lang="en-US" sz="2400" i="1" dirty="0">
                <a:latin typeface="Book Antiqua" pitchFamily="18" charset="0"/>
              </a:rPr>
              <a:t>in the new State. In such a case, the transfer of the COMI is </a:t>
            </a:r>
            <a:r>
              <a:rPr lang="en-US" sz="2400" i="1" dirty="0" err="1">
                <a:latin typeface="Book Antiqua" pitchFamily="18" charset="0"/>
              </a:rPr>
              <a:t>fictious</a:t>
            </a:r>
            <a:r>
              <a:rPr lang="en-US" sz="2400" i="1" dirty="0">
                <a:latin typeface="Book Antiqua" pitchFamily="18" charset="0"/>
              </a:rPr>
              <a:t> in nature. Elements such as the </a:t>
            </a:r>
            <a:r>
              <a:rPr lang="en-US" sz="2400" b="1" i="1" u="sng" dirty="0">
                <a:latin typeface="Book Antiqua" pitchFamily="18" charset="0"/>
              </a:rPr>
              <a:t>registration in the Company Register, difficulties in serving documents at the new seat, and the nationality of managers </a:t>
            </a:r>
            <a:r>
              <a:rPr lang="en-US" sz="2400" i="1" dirty="0">
                <a:latin typeface="Book Antiqua" pitchFamily="18" charset="0"/>
              </a:rPr>
              <a:t>are only to be taken into consideration for the </a:t>
            </a:r>
            <a:r>
              <a:rPr lang="en-US" sz="2400" b="1" i="1" u="sng" dirty="0">
                <a:latin typeface="Book Antiqua" pitchFamily="18" charset="0"/>
              </a:rPr>
              <a:t>overall localization </a:t>
            </a:r>
            <a:r>
              <a:rPr lang="en-US" sz="2400" i="1" dirty="0">
                <a:latin typeface="Book Antiqua" pitchFamily="18" charset="0"/>
              </a:rPr>
              <a:t>of the COMI. </a:t>
            </a:r>
            <a:r>
              <a:rPr lang="en-US" sz="2400" dirty="0">
                <a:latin typeface="Book Antiqua" pitchFamily="18" charset="0"/>
              </a:rPr>
              <a:t>[</a:t>
            </a:r>
            <a:r>
              <a:rPr lang="en-US" sz="1600" dirty="0">
                <a:latin typeface="Book Antiqua" pitchFamily="18" charset="0"/>
              </a:rPr>
              <a:t>Cassazione, 7470/2017 – 23</a:t>
            </a:r>
            <a:r>
              <a:rPr lang="en-US" sz="1600" baseline="30000" dirty="0">
                <a:latin typeface="Book Antiqua" pitchFamily="18" charset="0"/>
              </a:rPr>
              <a:t>rd</a:t>
            </a:r>
            <a:r>
              <a:rPr lang="en-US" sz="1600" dirty="0">
                <a:latin typeface="Book Antiqua" pitchFamily="18" charset="0"/>
              </a:rPr>
              <a:t> March 2017</a:t>
            </a:r>
            <a:r>
              <a:rPr lang="en-US" sz="2400" dirty="0">
                <a:latin typeface="Book Antiqua" pitchFamily="18" charset="0"/>
              </a:rPr>
              <a:t>]</a:t>
            </a:r>
          </a:p>
          <a:p>
            <a:pPr marL="0" indent="0" algn="ctr">
              <a:buNone/>
            </a:pPr>
            <a:endParaRPr lang="en-US" sz="2000" i="1" dirty="0">
              <a:latin typeface="Book Antiqua" pitchFamily="18" charset="0"/>
            </a:endParaRPr>
          </a:p>
          <a:p>
            <a:endParaRPr lang="en-US" sz="2000" dirty="0" smtClean="0">
              <a:latin typeface="Book Antiqua" pitchFamily="18" charset="0"/>
            </a:endParaRPr>
          </a:p>
          <a:p>
            <a:endParaRPr lang="en-US" sz="2000" u="sng" dirty="0">
              <a:latin typeface="Book Antiqua" pitchFamily="18" charset="0"/>
            </a:endParaRPr>
          </a:p>
          <a:p>
            <a:endParaRPr lang="en-US" sz="2000" u="sng" dirty="0" smtClean="0">
              <a:latin typeface="Book Antiqu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889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589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700" dirty="0" smtClean="0">
              <a:latin typeface="Book Antiqua" pitchFamily="18" charset="0"/>
            </a:endParaRPr>
          </a:p>
          <a:p>
            <a:pPr marL="0" indent="0" algn="ctr">
              <a:buNone/>
            </a:pPr>
            <a:r>
              <a:rPr lang="it-IT" dirty="0" smtClean="0">
                <a:latin typeface="Book Antiqua" pitchFamily="18" charset="0"/>
              </a:rPr>
              <a:t>Group </a:t>
            </a:r>
            <a:r>
              <a:rPr lang="it-IT" dirty="0">
                <a:latin typeface="Book Antiqua" pitchFamily="18" charset="0"/>
              </a:rPr>
              <a:t>of Companies</a:t>
            </a:r>
            <a:endParaRPr lang="en-US" dirty="0">
              <a:latin typeface="Book Antiqua" pitchFamily="18" charset="0"/>
            </a:endParaRPr>
          </a:p>
          <a:p>
            <a:endParaRPr lang="en-US" sz="2000" dirty="0" smtClean="0">
              <a:latin typeface="Book Antiqua" pitchFamily="18" charset="0"/>
            </a:endParaRPr>
          </a:p>
          <a:p>
            <a:r>
              <a:rPr lang="en-US" sz="2000" dirty="0" smtClean="0">
                <a:latin typeface="Book Antiqua" pitchFamily="18" charset="0"/>
              </a:rPr>
              <a:t>The </a:t>
            </a:r>
            <a:r>
              <a:rPr lang="en-US" sz="2000" dirty="0">
                <a:latin typeface="Book Antiqua" pitchFamily="18" charset="0"/>
              </a:rPr>
              <a:t>presumption </a:t>
            </a:r>
            <a:r>
              <a:rPr lang="en-US" sz="2000" dirty="0" smtClean="0">
                <a:latin typeface="Book Antiqua" pitchFamily="18" charset="0"/>
              </a:rPr>
              <a:t>of </a:t>
            </a:r>
            <a:r>
              <a:rPr lang="en-US" sz="2000" dirty="0">
                <a:latin typeface="Book Antiqua" pitchFamily="18" charset="0"/>
              </a:rPr>
              <a:t>the COMI </a:t>
            </a:r>
            <a:r>
              <a:rPr lang="en-US" sz="2000" dirty="0" smtClean="0">
                <a:latin typeface="Book Antiqua" pitchFamily="18" charset="0"/>
              </a:rPr>
              <a:t>(State </a:t>
            </a:r>
            <a:r>
              <a:rPr lang="en-US" sz="2000" dirty="0">
                <a:latin typeface="Book Antiqua" pitchFamily="18" charset="0"/>
              </a:rPr>
              <a:t>of </a:t>
            </a:r>
            <a:r>
              <a:rPr lang="en-US" sz="2000" dirty="0" smtClean="0">
                <a:latin typeface="Book Antiqua" pitchFamily="18" charset="0"/>
              </a:rPr>
              <a:t>registration) </a:t>
            </a:r>
            <a:r>
              <a:rPr lang="en-US" sz="2000" dirty="0">
                <a:latin typeface="Book Antiqua" pitchFamily="18" charset="0"/>
              </a:rPr>
              <a:t>can be rebutted </a:t>
            </a:r>
            <a:r>
              <a:rPr lang="en-US" sz="2000" dirty="0" smtClean="0">
                <a:latin typeface="Book Antiqua" pitchFamily="18" charset="0"/>
              </a:rPr>
              <a:t>if the </a:t>
            </a:r>
            <a:r>
              <a:rPr lang="en-US" sz="2000" dirty="0">
                <a:latin typeface="Book Antiqua" pitchFamily="18" charset="0"/>
              </a:rPr>
              <a:t>company does not carry out any activity in the latter place and managerial decisions are taken by the mother </a:t>
            </a:r>
            <a:r>
              <a:rPr lang="en-US" sz="2000" dirty="0" smtClean="0">
                <a:latin typeface="Book Antiqua" pitchFamily="18" charset="0"/>
              </a:rPr>
              <a:t>company </a:t>
            </a:r>
            <a:r>
              <a:rPr lang="en-US" sz="2000" dirty="0">
                <a:latin typeface="Book Antiqua" pitchFamily="18" charset="0"/>
              </a:rPr>
              <a:t>in another Member </a:t>
            </a:r>
            <a:r>
              <a:rPr lang="en-US" sz="2000" dirty="0" smtClean="0">
                <a:latin typeface="Book Antiqua" pitchFamily="18" charset="0"/>
              </a:rPr>
              <a:t>State</a:t>
            </a:r>
          </a:p>
          <a:p>
            <a:endParaRPr lang="en-US" sz="2000" dirty="0">
              <a:latin typeface="Book Antiqua" pitchFamily="18" charset="0"/>
            </a:endParaRPr>
          </a:p>
          <a:p>
            <a:r>
              <a:rPr lang="en-US" sz="2000" dirty="0" smtClean="0">
                <a:latin typeface="Book Antiqua" pitchFamily="18" charset="0"/>
              </a:rPr>
              <a:t>Recent Practice: </a:t>
            </a:r>
            <a:r>
              <a:rPr lang="en-US" sz="2000" dirty="0" smtClean="0">
                <a:latin typeface="Book Antiqua" pitchFamily="18" charset="0"/>
              </a:rPr>
              <a:t>A domestic company part to a group, subject to a principal procedure abroad, can still be subject to a secondary procedure in Italy, even if this substantially annuls the principal one (</a:t>
            </a:r>
            <a:r>
              <a:rPr lang="it-IT" sz="2000" i="1" dirty="0">
                <a:latin typeface="Book Antiqua" pitchFamily="18" charset="0"/>
              </a:rPr>
              <a:t>Cassazione civile, sez. un., 29/10/2015,  n. 22093, </a:t>
            </a:r>
            <a:r>
              <a:rPr lang="it-IT" sz="2000" i="1" dirty="0" err="1">
                <a:latin typeface="Book Antiqua" pitchFamily="18" charset="0"/>
              </a:rPr>
              <a:t>Illochroma</a:t>
            </a:r>
            <a:r>
              <a:rPr lang="it-IT" sz="2000" i="1" dirty="0">
                <a:latin typeface="Book Antiqua" pitchFamily="18" charset="0"/>
              </a:rPr>
              <a:t> </a:t>
            </a:r>
            <a:r>
              <a:rPr lang="it-IT" sz="2000" i="1" dirty="0" err="1">
                <a:latin typeface="Book Antiqua" pitchFamily="18" charset="0"/>
              </a:rPr>
              <a:t>italia</a:t>
            </a:r>
            <a:r>
              <a:rPr lang="it-IT" sz="2000" i="1" dirty="0">
                <a:latin typeface="Book Antiqua" pitchFamily="18" charset="0"/>
              </a:rPr>
              <a:t> Srl in liquidazione c. </a:t>
            </a:r>
            <a:r>
              <a:rPr lang="it-IT" sz="2000" i="1" dirty="0" err="1">
                <a:latin typeface="Book Antiqua" pitchFamily="18" charset="0"/>
              </a:rPr>
              <a:t>Sutti</a:t>
            </a:r>
            <a:r>
              <a:rPr lang="it-IT" sz="2000" i="1" dirty="0">
                <a:latin typeface="Book Antiqua" pitchFamily="18" charset="0"/>
              </a:rPr>
              <a:t>, in Guida al diritto 2016, 3, </a:t>
            </a:r>
            <a:r>
              <a:rPr lang="it-IT" sz="2000" i="1" dirty="0" smtClean="0">
                <a:latin typeface="Book Antiqua" pitchFamily="18" charset="0"/>
              </a:rPr>
              <a:t>38 </a:t>
            </a:r>
            <a:r>
              <a:rPr lang="it-IT" sz="2000" dirty="0" smtClean="0">
                <a:latin typeface="Book Antiqua" pitchFamily="18" charset="0"/>
              </a:rPr>
              <a:t>– </a:t>
            </a:r>
            <a:r>
              <a:rPr lang="it-IT" sz="2000" dirty="0">
                <a:latin typeface="Book Antiqua" pitchFamily="18" charset="0"/>
              </a:rPr>
              <a:t>in CJEU 4 </a:t>
            </a:r>
            <a:r>
              <a:rPr lang="it-IT" sz="2000" dirty="0" err="1">
                <a:latin typeface="Book Antiqua" pitchFamily="18" charset="0"/>
              </a:rPr>
              <a:t>September</a:t>
            </a:r>
            <a:r>
              <a:rPr lang="it-IT" sz="2000" dirty="0">
                <a:latin typeface="Book Antiqua" pitchFamily="18" charset="0"/>
              </a:rPr>
              <a:t> 2014, </a:t>
            </a:r>
            <a:r>
              <a:rPr lang="it-IT" sz="2000" i="1" dirty="0">
                <a:latin typeface="Book Antiqua" pitchFamily="18" charset="0"/>
              </a:rPr>
              <a:t>Burgo Group </a:t>
            </a:r>
            <a:r>
              <a:rPr lang="it-IT" sz="2000" i="1" dirty="0" err="1">
                <a:latin typeface="Book Antiqua" pitchFamily="18" charset="0"/>
              </a:rPr>
              <a:t>SpA</a:t>
            </a:r>
            <a:r>
              <a:rPr lang="it-IT" sz="2000" i="1" dirty="0">
                <a:latin typeface="Book Antiqua" pitchFamily="18" charset="0"/>
              </a:rPr>
              <a:t> v </a:t>
            </a:r>
            <a:r>
              <a:rPr lang="it-IT" sz="2000" i="1" dirty="0" err="1">
                <a:latin typeface="Book Antiqua" pitchFamily="18" charset="0"/>
              </a:rPr>
              <a:t>Illochroma</a:t>
            </a:r>
            <a:r>
              <a:rPr lang="it-IT" sz="2000" i="1" dirty="0">
                <a:latin typeface="Book Antiqua" pitchFamily="18" charset="0"/>
              </a:rPr>
              <a:t> SA and </a:t>
            </a:r>
            <a:r>
              <a:rPr lang="it-IT" sz="2000" i="1" dirty="0" err="1">
                <a:latin typeface="Book Antiqua" pitchFamily="18" charset="0"/>
              </a:rPr>
              <a:t>Jérôme</a:t>
            </a:r>
            <a:r>
              <a:rPr lang="it-IT" sz="2000" i="1" dirty="0">
                <a:latin typeface="Book Antiqua" pitchFamily="18" charset="0"/>
              </a:rPr>
              <a:t> </a:t>
            </a:r>
            <a:r>
              <a:rPr lang="it-IT" sz="2000" i="1" dirty="0" err="1">
                <a:latin typeface="Book Antiqua" pitchFamily="18" charset="0"/>
              </a:rPr>
              <a:t>Theetten</a:t>
            </a:r>
            <a:r>
              <a:rPr lang="it-IT" sz="2000" dirty="0">
                <a:latin typeface="Book Antiqua" pitchFamily="18" charset="0"/>
              </a:rPr>
              <a:t>, Case </a:t>
            </a:r>
            <a:r>
              <a:rPr lang="it-IT" sz="2000" dirty="0" smtClean="0">
                <a:latin typeface="Book Antiqua" pitchFamily="18" charset="0"/>
              </a:rPr>
              <a:t>C-327/13  the company </a:t>
            </a:r>
            <a:r>
              <a:rPr lang="it-IT" sz="2000" dirty="0" err="1" smtClean="0">
                <a:latin typeface="Book Antiqua" pitchFamily="18" charset="0"/>
              </a:rPr>
              <a:t>had</a:t>
            </a:r>
            <a:r>
              <a:rPr lang="it-IT" sz="2000" dirty="0" smtClean="0">
                <a:latin typeface="Book Antiqua" pitchFamily="18" charset="0"/>
              </a:rPr>
              <a:t> </a:t>
            </a:r>
            <a:r>
              <a:rPr lang="it-IT" sz="2000" dirty="0" err="1" smtClean="0">
                <a:latin typeface="Book Antiqua" pitchFamily="18" charset="0"/>
              </a:rPr>
              <a:t>assets</a:t>
            </a:r>
            <a:r>
              <a:rPr lang="it-IT" sz="2000" dirty="0" smtClean="0">
                <a:latin typeface="Book Antiqua" pitchFamily="18" charset="0"/>
              </a:rPr>
              <a:t> in </a:t>
            </a:r>
            <a:r>
              <a:rPr lang="it-IT" sz="2000" dirty="0" err="1" smtClean="0">
                <a:latin typeface="Book Antiqua" pitchFamily="18" charset="0"/>
              </a:rPr>
              <a:t>both</a:t>
            </a:r>
            <a:r>
              <a:rPr lang="it-IT" sz="2000" dirty="0" smtClean="0">
                <a:latin typeface="Book Antiqua" pitchFamily="18" charset="0"/>
              </a:rPr>
              <a:t> States</a:t>
            </a:r>
            <a:r>
              <a:rPr lang="en-US" sz="2000" dirty="0" smtClean="0">
                <a:latin typeface="Book Antiqua" pitchFamily="18" charset="0"/>
              </a:rPr>
              <a:t>)</a:t>
            </a:r>
            <a:endParaRPr lang="en-US" sz="2000" dirty="0" smtClean="0">
              <a:latin typeface="Book Antiqu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9427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5517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" dirty="0" smtClean="0">
              <a:latin typeface="Book Antiqua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Book Antiqua" pitchFamily="18" charset="0"/>
              </a:rPr>
              <a:t>Recognition of decisions</a:t>
            </a:r>
          </a:p>
          <a:p>
            <a:endParaRPr lang="en-US" sz="1800" dirty="0" smtClean="0">
              <a:latin typeface="Book Antiqua" pitchFamily="18" charset="0"/>
            </a:endParaRPr>
          </a:p>
          <a:p>
            <a:r>
              <a:rPr lang="en-US" sz="2400" dirty="0" smtClean="0">
                <a:latin typeface="Book Antiqua" pitchFamily="18" charset="0"/>
              </a:rPr>
              <a:t>Seldom </a:t>
            </a:r>
            <a:r>
              <a:rPr lang="en-US" sz="2400" dirty="0" smtClean="0">
                <a:latin typeface="Book Antiqua" pitchFamily="18" charset="0"/>
              </a:rPr>
              <a:t>recourse to the public policy exception</a:t>
            </a:r>
          </a:p>
          <a:p>
            <a:endParaRPr lang="en-US" sz="1500" dirty="0">
              <a:latin typeface="Book Antiqua" pitchFamily="18" charset="0"/>
            </a:endParaRPr>
          </a:p>
          <a:p>
            <a:r>
              <a:rPr lang="en-US" sz="2400" dirty="0" smtClean="0">
                <a:latin typeface="Book Antiqua" pitchFamily="18" charset="0"/>
              </a:rPr>
              <a:t>Following </a:t>
            </a:r>
            <a:r>
              <a:rPr lang="en-US" sz="2400" dirty="0">
                <a:latin typeface="Book Antiqua" pitchFamily="18" charset="0"/>
              </a:rPr>
              <a:t>the opening of a principal </a:t>
            </a:r>
            <a:r>
              <a:rPr lang="en-US" sz="2400" dirty="0" smtClean="0">
                <a:latin typeface="Book Antiqua" pitchFamily="18" charset="0"/>
              </a:rPr>
              <a:t>procedure, </a:t>
            </a:r>
            <a:r>
              <a:rPr lang="en-US" sz="2400" dirty="0">
                <a:latin typeface="Book Antiqua" pitchFamily="18" charset="0"/>
              </a:rPr>
              <a:t>individual actions are precluded </a:t>
            </a:r>
            <a:r>
              <a:rPr lang="en-US" sz="2400" dirty="0" smtClean="0">
                <a:latin typeface="Book Antiqua" pitchFamily="18" charset="0"/>
              </a:rPr>
              <a:t>(</a:t>
            </a:r>
            <a:r>
              <a:rPr lang="it-IT" sz="2400" i="1" dirty="0">
                <a:latin typeface="Book Antiqua" pitchFamily="18" charset="0"/>
              </a:rPr>
              <a:t>Tribunale Venezia, 21/12/2010, Dan </a:t>
            </a:r>
            <a:r>
              <a:rPr lang="it-IT" sz="2400" i="1" dirty="0" err="1">
                <a:latin typeface="Book Antiqua" pitchFamily="18" charset="0"/>
              </a:rPr>
              <a:t>Bunkreing</a:t>
            </a:r>
            <a:r>
              <a:rPr lang="it-IT" sz="2400" i="1" dirty="0">
                <a:latin typeface="Book Antiqua" pitchFamily="18" charset="0"/>
              </a:rPr>
              <a:t> Ltd.. c. </a:t>
            </a:r>
            <a:r>
              <a:rPr lang="it-IT" sz="2400" i="1" dirty="0" err="1">
                <a:latin typeface="Book Antiqua" pitchFamily="18" charset="0"/>
              </a:rPr>
              <a:t>Dolphin</a:t>
            </a:r>
            <a:r>
              <a:rPr lang="it-IT" sz="2400" i="1" dirty="0">
                <a:latin typeface="Book Antiqua" pitchFamily="18" charset="0"/>
              </a:rPr>
              <a:t> Maritime Ltd.. e </a:t>
            </a:r>
            <a:r>
              <a:rPr lang="it-IT" sz="2400" i="1" dirty="0" err="1">
                <a:latin typeface="Book Antiqua" pitchFamily="18" charset="0"/>
              </a:rPr>
              <a:t>altr</a:t>
            </a:r>
            <a:r>
              <a:rPr lang="it-IT" sz="2400" i="1" dirty="0">
                <a:latin typeface="Book Antiqua" pitchFamily="18" charset="0"/>
              </a:rPr>
              <a:t>, in Il diritto marittimo, 2011, 607</a:t>
            </a:r>
            <a:r>
              <a:rPr lang="en-US" sz="2400" dirty="0" smtClean="0">
                <a:latin typeface="Book Antiqua" pitchFamily="18" charset="0"/>
              </a:rPr>
              <a:t>)</a:t>
            </a:r>
          </a:p>
          <a:p>
            <a:endParaRPr lang="en-US" sz="2400" dirty="0">
              <a:latin typeface="Book Antiqua" pitchFamily="18" charset="0"/>
            </a:endParaRPr>
          </a:p>
          <a:p>
            <a:r>
              <a:rPr lang="en-US" sz="2400" dirty="0" smtClean="0">
                <a:latin typeface="Book Antiqua" pitchFamily="18" charset="0"/>
              </a:rPr>
              <a:t>No </a:t>
            </a:r>
            <a:r>
              <a:rPr lang="en-US" sz="2400" dirty="0" err="1" smtClean="0">
                <a:latin typeface="Book Antiqua" pitchFamily="18" charset="0"/>
              </a:rPr>
              <a:t>relocalization</a:t>
            </a:r>
            <a:r>
              <a:rPr lang="en-US" sz="2400" dirty="0" smtClean="0">
                <a:latin typeface="Book Antiqua" pitchFamily="18" charset="0"/>
              </a:rPr>
              <a:t> of COMI if already determined by foreign courts</a:t>
            </a:r>
            <a:endParaRPr lang="en-US" sz="2400" dirty="0" smtClean="0">
              <a:latin typeface="Book Antiqu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4685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5517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dirty="0" smtClean="0">
              <a:latin typeface="Book Antiqua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Book Antiqua" pitchFamily="18" charset="0"/>
              </a:rPr>
              <a:t>Cooperation and communication</a:t>
            </a: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sz="2800" dirty="0" smtClean="0">
                <a:latin typeface="Book Antiqua" pitchFamily="18" charset="0"/>
              </a:rPr>
              <a:t>Little practice in Italy</a:t>
            </a:r>
            <a:endParaRPr lang="en-US" sz="2400" dirty="0" smtClean="0">
              <a:latin typeface="Book Antiqu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36336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408</Words>
  <Application>Microsoft Office PowerPoint</Application>
  <PresentationFormat>Presentazione su schermo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The Insolvency Regulation in the Italian Experience</vt:lpstr>
      <vt:lpstr>International Jurisdiction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dirint</dc:creator>
  <cp:lastModifiedBy>dirint</cp:lastModifiedBy>
  <cp:revision>166</cp:revision>
  <cp:lastPrinted>2017-03-21T15:05:30Z</cp:lastPrinted>
  <dcterms:created xsi:type="dcterms:W3CDTF">2016-08-22T06:27:05Z</dcterms:created>
  <dcterms:modified xsi:type="dcterms:W3CDTF">2017-08-28T13:00:23Z</dcterms:modified>
</cp:coreProperties>
</file>