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03"/>
  </p:normalViewPr>
  <p:slideViewPr>
    <p:cSldViewPr snapToGrid="0" snapToObjects="1" showGuides="1">
      <p:cViewPr varScale="1">
        <p:scale>
          <a:sx n="83" d="100"/>
          <a:sy n="83" d="100"/>
        </p:scale>
        <p:origin x="-2064" y="-104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02998-BA4B-7D48-9266-49F446BA20B6}" type="datetimeFigureOut">
              <a:rPr lang="it-IT" smtClean="0"/>
              <a:t>24/02/21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FC5F42-3C13-3545-9727-A7AF9205A08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707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57250" y="1969796"/>
            <a:ext cx="5143500" cy="2459600"/>
          </a:xfr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000"/>
            </a:lvl1pPr>
          </a:lstStyle>
          <a:p>
            <a:r>
              <a:rPr lang="it-IT" dirty="0"/>
              <a:t>Titolo dell’avviso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57250" y="4963638"/>
            <a:ext cx="5143500" cy="2459601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it-IT" dirty="0"/>
              <a:t>Contenuto dell’avviso</a:t>
            </a:r>
          </a:p>
        </p:txBody>
      </p:sp>
      <p:pic>
        <p:nvPicPr>
          <p:cNvPr id="42" name="Immagine 41">
            <a:extLst>
              <a:ext uri="{FF2B5EF4-FFF2-40B4-BE49-F238E27FC236}">
                <a16:creationId xmlns:a16="http://schemas.microsoft.com/office/drawing/2014/main" xmlns="" id="{9F545620-C2DD-434D-80C8-FD548A2E2B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250" y="946240"/>
            <a:ext cx="2962191" cy="579751"/>
          </a:xfrm>
          <a:prstGeom prst="rect">
            <a:avLst/>
          </a:prstGeom>
        </p:spPr>
      </p:pic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D4103C06-FE8D-4862-9C6D-A55C61B5F53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7250" y="8207375"/>
            <a:ext cx="5143500" cy="979488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</a:lstStyle>
          <a:p>
            <a:pPr lvl="0"/>
            <a:r>
              <a:rPr lang="it-IT" dirty="0"/>
              <a:t>Dove e quando</a:t>
            </a:r>
          </a:p>
        </p:txBody>
      </p:sp>
    </p:spTree>
    <p:extLst>
      <p:ext uri="{BB962C8B-B14F-4D97-AF65-F5344CB8AC3E}">
        <p14:creationId xmlns:p14="http://schemas.microsoft.com/office/powerpoint/2010/main" val="2457595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fld id="{E0886C15-6C79-6342-AF20-2176AB330DD4}" type="datetime1">
              <a:rPr lang="it-IT" smtClean="0"/>
              <a:pPr/>
              <a:t>24/02/21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1938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i="1">
                <a:solidFill>
                  <a:schemeClr val="tx1">
                    <a:lumMod val="75000"/>
                    <a:lumOff val="25000"/>
                  </a:schemeClr>
                </a:solidFill>
                <a:latin typeface="Fira Sans" panose="020B0503050000020004" pitchFamily="34" charset="0"/>
              </a:defRPr>
            </a:lvl1pPr>
          </a:lstStyle>
          <a:p>
            <a:r>
              <a:rPr lang="it-IT"/>
              <a:t>Riferimenti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1802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/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Roboto Slab" pitchFamily="2" charset="0"/>
          <a:ea typeface="Roboto Slab" pitchFamily="2" charset="0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100000"/>
        </a:lnSpc>
        <a:spcBef>
          <a:spcPts val="1444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100000"/>
        </a:lnSpc>
        <a:spcBef>
          <a:spcPts val="72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100000"/>
        </a:lnSpc>
        <a:spcBef>
          <a:spcPts val="72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100000"/>
        </a:lnSpc>
        <a:spcBef>
          <a:spcPts val="72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100000"/>
        </a:lnSpc>
        <a:spcBef>
          <a:spcPts val="722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ira Sans" panose="020B0503050000020004" pitchFamily="34" charset="0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A99804D-1FFD-3E44-839E-9EF4B682D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2057182"/>
            <a:ext cx="5143500" cy="2062942"/>
          </a:xfrm>
        </p:spPr>
        <p:txBody>
          <a:bodyPr>
            <a:normAutofit fontScale="90000"/>
          </a:bodyPr>
          <a:lstStyle/>
          <a:p>
            <a:pPr algn="ctr">
              <a:spcBef>
                <a:spcPts val="1444"/>
              </a:spcBef>
            </a:pPr>
            <a:r>
              <a:rPr lang="it-IT" sz="2400" dirty="0">
                <a:latin typeface="Fira Sans" panose="020B0503050000020004" pitchFamily="34" charset="0"/>
                <a:ea typeface="+mn-ea"/>
                <a:cs typeface="+mn-cs"/>
              </a:rPr>
              <a:t>COMUNICARE L’EMERGENZA COMUNICARE NELL’EMERGENZA</a:t>
            </a:r>
            <a:br>
              <a:rPr lang="it-IT" sz="2400" dirty="0">
                <a:latin typeface="Fira Sans" panose="020B0503050000020004" pitchFamily="34" charset="0"/>
                <a:ea typeface="+mn-ea"/>
                <a:cs typeface="+mn-cs"/>
              </a:rPr>
            </a:br>
            <a:r>
              <a:rPr lang="it-IT" sz="2400" dirty="0">
                <a:latin typeface="Fira Sans" panose="020B0503050000020004" pitchFamily="34" charset="0"/>
                <a:ea typeface="+mn-ea"/>
                <a:cs typeface="+mn-cs"/>
              </a:rPr>
              <a:t/>
            </a:r>
            <a:br>
              <a:rPr lang="it-IT" sz="2400" dirty="0">
                <a:latin typeface="Fira Sans" panose="020B0503050000020004" pitchFamily="34" charset="0"/>
                <a:ea typeface="+mn-ea"/>
                <a:cs typeface="+mn-cs"/>
              </a:rPr>
            </a:br>
            <a:r>
              <a:rPr lang="it-IT" sz="2400" b="0" dirty="0"/>
              <a:t>Seminario </a:t>
            </a:r>
            <a:r>
              <a:rPr lang="it-IT" sz="2400" b="0" dirty="0" err="1"/>
              <a:t>creditizzato</a:t>
            </a:r>
            <a:r>
              <a:rPr lang="it-IT" sz="2400" b="0" dirty="0"/>
              <a:t/>
            </a:r>
            <a:br>
              <a:rPr lang="it-IT" sz="2400" b="0" dirty="0"/>
            </a:br>
            <a:r>
              <a:rPr lang="it-IT" sz="2400" b="0" dirty="0"/>
              <a:t/>
            </a:r>
            <a:br>
              <a:rPr lang="it-IT" sz="2400" b="0" dirty="0"/>
            </a:br>
            <a:r>
              <a:rPr lang="it-IT" sz="2000" b="0" dirty="0"/>
              <a:t>Dipartimento di Scienze Politiche</a:t>
            </a:r>
            <a:r>
              <a:rPr lang="it-IT" sz="2400" b="0" dirty="0"/>
              <a:t/>
            </a:r>
            <a:br>
              <a:rPr lang="it-IT" sz="2400" b="0" dirty="0"/>
            </a:br>
            <a:r>
              <a:rPr lang="it-IT" sz="1300" b="0" dirty="0"/>
              <a:t>In collaborazione con il Centro Strategico di Ateneo </a:t>
            </a:r>
            <a:r>
              <a:rPr lang="it-IT" sz="1300" b="0" dirty="0" smtClean="0"/>
              <a:t>sulla </a:t>
            </a:r>
            <a:r>
              <a:rPr lang="it-IT" sz="1300" b="0" dirty="0"/>
              <a:t>Sicurezza, </a:t>
            </a:r>
            <a:r>
              <a:rPr lang="it-IT" sz="1300" b="0" dirty="0" smtClean="0"/>
              <a:t>il Rischio e la </a:t>
            </a:r>
            <a:r>
              <a:rPr lang="it-IT" sz="1300" b="0" dirty="0"/>
              <a:t>Vulnerabilità </a:t>
            </a:r>
            <a:br>
              <a:rPr lang="it-IT" sz="1300" b="0" dirty="0"/>
            </a:br>
            <a:r>
              <a:rPr lang="it-IT" sz="2400" dirty="0">
                <a:latin typeface="Fira Sans" panose="020B0503050000020004" pitchFamily="34" charset="0"/>
                <a:ea typeface="+mn-ea"/>
                <a:cs typeface="+mn-cs"/>
              </a:rPr>
              <a:t/>
            </a:r>
            <a:br>
              <a:rPr lang="it-IT" sz="2400" dirty="0">
                <a:latin typeface="Fira Sans" panose="020B0503050000020004" pitchFamily="34" charset="0"/>
                <a:ea typeface="+mn-ea"/>
                <a:cs typeface="+mn-cs"/>
              </a:rPr>
            </a:br>
            <a:endParaRPr lang="it-IT" sz="2400" b="0" dirty="0">
              <a:latin typeface="Fira Sans" panose="020B0503050000020004" pitchFamily="34" charset="0"/>
              <a:ea typeface="+mn-ea"/>
              <a:cs typeface="+mn-cs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F4BFEF45-831A-9549-8F0D-3C3CEC8AA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80" y="6298841"/>
            <a:ext cx="5143500" cy="1549977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it-IT" sz="2400" dirty="0"/>
              <a:t/>
            </a:r>
            <a:br>
              <a:rPr lang="it-IT" sz="2400" dirty="0"/>
            </a:br>
            <a:r>
              <a:rPr lang="it-IT" dirty="0"/>
              <a:t>Referente: Prof. Luca Raffini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5CE3B18E-704E-4927-AC0E-66DB8926E1C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7279" y="7359074"/>
            <a:ext cx="5691413" cy="979488"/>
          </a:xfrm>
        </p:spPr>
        <p:txBody>
          <a:bodyPr>
            <a:noAutofit/>
          </a:bodyPr>
          <a:lstStyle/>
          <a:p>
            <a:pPr algn="ctr"/>
            <a:r>
              <a:rPr lang="it-IT" sz="2000" dirty="0" smtClean="0"/>
              <a:t>Per </a:t>
            </a:r>
            <a:r>
              <a:rPr lang="it-IT" sz="2000" dirty="0" smtClean="0"/>
              <a:t>iscrizioni su </a:t>
            </a:r>
            <a:r>
              <a:rPr lang="it-IT" sz="2000" dirty="0" err="1" smtClean="0"/>
              <a:t>aulaweb</a:t>
            </a:r>
            <a:r>
              <a:rPr lang="it-IT" sz="2000" dirty="0" smtClean="0"/>
              <a:t>: </a:t>
            </a:r>
          </a:p>
          <a:p>
            <a:pPr algn="ctr"/>
            <a:r>
              <a:rPr lang="it-IT" sz="1200" b="0" dirty="0" err="1">
                <a:latin typeface="Roboto Slab" pitchFamily="2" charset="0"/>
                <a:ea typeface="Roboto Slab" pitchFamily="2" charset="0"/>
                <a:cs typeface="+mj-cs"/>
              </a:rPr>
              <a:t>https</a:t>
            </a:r>
            <a:r>
              <a:rPr lang="it-IT" sz="1200" b="0" dirty="0">
                <a:latin typeface="Roboto Slab" pitchFamily="2" charset="0"/>
                <a:ea typeface="Roboto Slab" pitchFamily="2" charset="0"/>
                <a:cs typeface="+mj-cs"/>
              </a:rPr>
              <a:t>://2020.aulaweb.unige.it/</a:t>
            </a:r>
            <a:r>
              <a:rPr lang="it-IT" sz="1200" b="0" dirty="0" err="1">
                <a:latin typeface="Roboto Slab" pitchFamily="2" charset="0"/>
                <a:ea typeface="Roboto Slab" pitchFamily="2" charset="0"/>
                <a:cs typeface="+mj-cs"/>
              </a:rPr>
              <a:t>course</a:t>
            </a:r>
            <a:r>
              <a:rPr lang="it-IT" sz="1200" b="0" dirty="0">
                <a:latin typeface="Roboto Slab" pitchFamily="2" charset="0"/>
                <a:ea typeface="Roboto Slab" pitchFamily="2" charset="0"/>
                <a:cs typeface="+mj-cs"/>
              </a:rPr>
              <a:t>/</a:t>
            </a:r>
            <a:r>
              <a:rPr lang="it-IT" sz="1200" b="0" dirty="0" err="1">
                <a:latin typeface="Roboto Slab" pitchFamily="2" charset="0"/>
                <a:ea typeface="Roboto Slab" pitchFamily="2" charset="0"/>
                <a:cs typeface="+mj-cs"/>
              </a:rPr>
              <a:t>index.php?categoryid</a:t>
            </a:r>
            <a:r>
              <a:rPr lang="it-IT" sz="1200" b="0" dirty="0">
                <a:latin typeface="Roboto Slab" pitchFamily="2" charset="0"/>
                <a:ea typeface="Roboto Slab" pitchFamily="2" charset="0"/>
                <a:cs typeface="+mj-cs"/>
              </a:rPr>
              <a:t>=206</a:t>
            </a:r>
            <a:endParaRPr lang="it-IT" sz="1200" b="0" dirty="0">
              <a:latin typeface="Roboto Slab" pitchFamily="2" charset="0"/>
              <a:ea typeface="Roboto Slab" pitchFamily="2" charset="0"/>
              <a:cs typeface="+mj-cs"/>
            </a:endParaRPr>
          </a:p>
          <a:p>
            <a:pPr algn="ctr"/>
            <a:r>
              <a:rPr lang="it-IT" sz="2000" dirty="0" smtClean="0"/>
              <a:t>Codice </a:t>
            </a:r>
            <a:r>
              <a:rPr lang="it-IT" sz="2000" dirty="0"/>
              <a:t>Teams ty2b9hh</a:t>
            </a:r>
          </a:p>
          <a:p>
            <a:pPr algn="ctr"/>
            <a:r>
              <a:rPr lang="it-IT" sz="2000" dirty="0" smtClean="0"/>
              <a:t>Aprile-maggio </a:t>
            </a:r>
            <a:r>
              <a:rPr lang="it-IT" sz="2000" dirty="0"/>
              <a:t>2021</a:t>
            </a:r>
            <a:br>
              <a:rPr lang="it-IT" sz="2000" dirty="0"/>
            </a:br>
            <a:endParaRPr lang="it-IT" sz="2000" dirty="0"/>
          </a:p>
        </p:txBody>
      </p:sp>
      <p:pic>
        <p:nvPicPr>
          <p:cNvPr id="7" name="Immagine 6" descr="Immagine che contiene edificio, automobile, esterni, trasporto&#10;&#10;Descrizione generata automaticamente">
            <a:extLst>
              <a:ext uri="{FF2B5EF4-FFF2-40B4-BE49-F238E27FC236}">
                <a16:creationId xmlns:a16="http://schemas.microsoft.com/office/drawing/2014/main" xmlns="" id="{30F8CB35-EE6A-7D41-AF6F-EECAFDD15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643" y="3973353"/>
            <a:ext cx="3540713" cy="247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A99804D-1FFD-3E44-839E-9EF4B682D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486" y="1803974"/>
            <a:ext cx="5227027" cy="7473462"/>
          </a:xfrm>
        </p:spPr>
        <p:txBody>
          <a:bodyPr>
            <a:noAutofit/>
          </a:bodyPr>
          <a:lstStyle/>
          <a:p>
            <a:r>
              <a:rPr lang="it-IT" sz="1000" dirty="0"/>
              <a:t> </a:t>
            </a:r>
            <a:r>
              <a:rPr lang="it-IT" sz="1400" dirty="0"/>
              <a:t>CALENDARIO</a:t>
            </a:r>
            <a:r>
              <a:rPr lang="it-IT" sz="1000" dirty="0"/>
              <a:t/>
            </a:r>
            <a:br>
              <a:rPr lang="it-IT" sz="1000" dirty="0"/>
            </a:br>
            <a:r>
              <a:rPr lang="it-IT" sz="1000" dirty="0"/>
              <a:t/>
            </a:r>
            <a:br>
              <a:rPr lang="it-IT" sz="1000" dirty="0"/>
            </a:br>
            <a:r>
              <a:rPr lang="it-IT" sz="1400" b="0" dirty="0"/>
              <a:t/>
            </a:r>
            <a:br>
              <a:rPr lang="it-IT" sz="1400" b="0" dirty="0"/>
            </a:br>
            <a:r>
              <a:rPr lang="it-IT" sz="1400" dirty="0"/>
              <a:t> </a:t>
            </a:r>
            <a:br>
              <a:rPr lang="it-IT" sz="1400" dirty="0"/>
            </a:br>
            <a:r>
              <a:rPr lang="it-IT" sz="1400" dirty="0"/>
              <a:t>La comunicazione sanitaria nella pandemia</a:t>
            </a:r>
            <a:br>
              <a:rPr lang="it-IT" sz="1400" dirty="0"/>
            </a:br>
            <a:r>
              <a:rPr lang="it-IT" sz="1400" b="0" dirty="0"/>
              <a:t>Matteo Bassetti (Direttore Clinica Di Malattie Infettive Ospedale San Martino), Angelo </a:t>
            </a:r>
            <a:r>
              <a:rPr lang="it-IT" sz="1400" b="0" dirty="0" err="1"/>
              <a:t>Gratarola</a:t>
            </a:r>
            <a:r>
              <a:rPr lang="it-IT" sz="1400" b="0" dirty="0"/>
              <a:t> (Coordinatore della gestione delle emergenze e urgenze del territorio ligure ), Jessica </a:t>
            </a:r>
            <a:r>
              <a:rPr lang="it-IT" sz="1400" b="0" dirty="0" err="1"/>
              <a:t>Nicolini</a:t>
            </a:r>
            <a:r>
              <a:rPr lang="it-IT" sz="1400" b="0" dirty="0"/>
              <a:t> (Portavoce Presidente Regione Liguria e Assessore Alla Sanità),  Pietro Pisano (Responsabile comunicazione San Martino).</a:t>
            </a:r>
            <a:br>
              <a:rPr lang="it-IT" sz="1400" b="0" dirty="0"/>
            </a:br>
            <a:r>
              <a:rPr lang="it-IT" sz="1400" b="0" dirty="0"/>
              <a:t>Introduce e modera Daniela Preda (Direttrice DISPO)</a:t>
            </a:r>
            <a:br>
              <a:rPr lang="it-IT" sz="1400" b="0" dirty="0"/>
            </a:br>
            <a:r>
              <a:rPr lang="it-IT" sz="1400" b="0" i="1" dirty="0"/>
              <a:t>Venerdì 9 aprile – 16.00</a:t>
            </a:r>
            <a:r>
              <a:rPr lang="it-IT" sz="1400" b="0" dirty="0"/>
              <a:t/>
            </a:r>
            <a:br>
              <a:rPr lang="it-IT" sz="1400" b="0" dirty="0"/>
            </a:br>
            <a:r>
              <a:rPr lang="it-IT" sz="1400" b="0" dirty="0"/>
              <a:t> </a:t>
            </a:r>
            <a:br>
              <a:rPr lang="it-IT" sz="1400" b="0" dirty="0"/>
            </a:br>
            <a:r>
              <a:rPr lang="it-IT" sz="1400" dirty="0"/>
              <a:t>Gli eroi, gli angeli, gli untori. Retoriche e guerra di metafore  </a:t>
            </a:r>
            <a:br>
              <a:rPr lang="it-IT" sz="1400" dirty="0"/>
            </a:br>
            <a:r>
              <a:rPr lang="it-IT" sz="1400" b="0" dirty="0"/>
              <a:t>Carlo </a:t>
            </a:r>
            <a:r>
              <a:rPr lang="it-IT" sz="1400" b="0" dirty="0" err="1"/>
              <a:t>Penco</a:t>
            </a:r>
            <a:r>
              <a:rPr lang="it-IT" sz="1400" b="0" dirty="0"/>
              <a:t> (Università di Genova), Federico Boni (Università di Milano), Corrado Fumagalli (Università di Genova)</a:t>
            </a:r>
            <a:br>
              <a:rPr lang="it-IT" sz="1400" b="0" dirty="0"/>
            </a:br>
            <a:r>
              <a:rPr lang="it-IT" sz="1400" b="0" dirty="0"/>
              <a:t>Introduce e modera Marco Aime (Coordinatore </a:t>
            </a:r>
            <a:r>
              <a:rPr lang="it-IT" sz="1400" b="0" dirty="0" err="1"/>
              <a:t>Cds</a:t>
            </a:r>
            <a:r>
              <a:rPr lang="it-IT" sz="1400" b="0" dirty="0"/>
              <a:t>. Informazione ed Editoria)</a:t>
            </a:r>
            <a:br>
              <a:rPr lang="it-IT" sz="1400" b="0" dirty="0"/>
            </a:br>
            <a:r>
              <a:rPr lang="it-IT" sz="1400" b="0" i="1" dirty="0"/>
              <a:t>Venerdì 16 aprile – 16.00</a:t>
            </a:r>
            <a:r>
              <a:rPr lang="it-IT" sz="1400" dirty="0"/>
              <a:t/>
            </a:r>
            <a:br>
              <a:rPr lang="it-IT" sz="1400" dirty="0"/>
            </a:br>
            <a:r>
              <a:rPr lang="it-IT" sz="1400" dirty="0"/>
              <a:t> </a:t>
            </a:r>
            <a:br>
              <a:rPr lang="it-IT" sz="1400" dirty="0"/>
            </a:br>
            <a:r>
              <a:rPr lang="it-IT" sz="1400" dirty="0"/>
              <a:t>Tra scienza, politica e vita quotidiana</a:t>
            </a:r>
            <a:br>
              <a:rPr lang="it-IT" sz="1400" dirty="0"/>
            </a:br>
            <a:r>
              <a:rPr lang="it-IT" sz="1400" b="0" dirty="0"/>
              <a:t>Barbara Saracino (Università di Bologna), Elisa Lello (Università di Urbino), Andrea </a:t>
            </a:r>
            <a:r>
              <a:rPr lang="it-IT" sz="1400" b="0" dirty="0" err="1"/>
              <a:t>Pirni</a:t>
            </a:r>
            <a:r>
              <a:rPr lang="it-IT" sz="1400" b="0" dirty="0"/>
              <a:t> e Luca Raffini (Università di Genova), </a:t>
            </a:r>
            <a:r>
              <a:rPr lang="it-IT" sz="1400" b="0" dirty="0" smtClean="0"/>
              <a:t/>
            </a:r>
            <a:br>
              <a:rPr lang="it-IT" sz="1400" b="0" dirty="0" smtClean="0"/>
            </a:br>
            <a:r>
              <a:rPr lang="it-IT" sz="1400" b="0" dirty="0" smtClean="0"/>
              <a:t>Introduce </a:t>
            </a:r>
            <a:r>
              <a:rPr lang="it-IT" sz="1400" b="0" dirty="0"/>
              <a:t>e modera Alberta Giorgi (Università di Bergamo)</a:t>
            </a:r>
            <a:br>
              <a:rPr lang="it-IT" sz="1400" b="0" dirty="0"/>
            </a:br>
            <a:r>
              <a:rPr lang="it-IT" sz="1400" b="0" i="1" dirty="0"/>
              <a:t>Venerdì 23 aprile – 16.00</a:t>
            </a:r>
            <a:r>
              <a:rPr lang="it-IT" sz="1400" b="0" dirty="0"/>
              <a:t/>
            </a:r>
            <a:br>
              <a:rPr lang="it-IT" sz="1400" b="0" dirty="0"/>
            </a:br>
            <a:r>
              <a:rPr lang="it-IT" sz="1400" b="0" dirty="0"/>
              <a:t> </a:t>
            </a:r>
            <a:br>
              <a:rPr lang="it-IT" sz="1400" b="0" dirty="0"/>
            </a:br>
            <a:endParaRPr lang="it-IT" sz="1400" b="0" dirty="0"/>
          </a:p>
        </p:txBody>
      </p:sp>
    </p:spTree>
    <p:extLst>
      <p:ext uri="{BB962C8B-B14F-4D97-AF65-F5344CB8AC3E}">
        <p14:creationId xmlns:p14="http://schemas.microsoft.com/office/powerpoint/2010/main" val="79046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A99804D-1FFD-3E44-839E-9EF4B682D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486" y="1610544"/>
            <a:ext cx="5227027" cy="7648375"/>
          </a:xfrm>
        </p:spPr>
        <p:txBody>
          <a:bodyPr>
            <a:noAutofit/>
          </a:bodyPr>
          <a:lstStyle/>
          <a:p>
            <a:r>
              <a:rPr lang="it-IT" sz="1400" dirty="0"/>
              <a:t>La comunicazione del rischio. Il caso genovese </a:t>
            </a:r>
            <a:br>
              <a:rPr lang="it-IT" sz="1400" dirty="0"/>
            </a:br>
            <a:r>
              <a:rPr lang="it-IT" sz="1400" b="0" dirty="0"/>
              <a:t>Fabrizio Bracco (DISFOR - UNIGE), Maria Linda </a:t>
            </a:r>
            <a:r>
              <a:rPr lang="it-IT" sz="1400" b="0" dirty="0" err="1"/>
              <a:t>Falcidieno</a:t>
            </a:r>
            <a:r>
              <a:rPr lang="it-IT" sz="1400" b="0" dirty="0"/>
              <a:t> e Maria Elisabetta Ruggiero (DAD - UNIGE), Maria Gabriella Fontanesi (Comune di Genova), Giovanni Mari, (Il Secolo XIX, Andrea </a:t>
            </a:r>
            <a:r>
              <a:rPr lang="it-IT" sz="1400" b="0" dirty="0" err="1"/>
              <a:t>Pirni</a:t>
            </a:r>
            <a:r>
              <a:rPr lang="it-IT" sz="1400" b="0" dirty="0"/>
              <a:t> (Centro Strategico di Ateneo su Sicurezza, Rischio e Vulnerabilità)</a:t>
            </a:r>
            <a:br>
              <a:rPr lang="it-IT" sz="1400" b="0" dirty="0"/>
            </a:br>
            <a:r>
              <a:rPr lang="it-IT" sz="1400" b="0" dirty="0"/>
              <a:t>Introduce e modera Vittorio De </a:t>
            </a:r>
            <a:r>
              <a:rPr lang="it-IT" sz="1400" b="0" dirty="0" err="1"/>
              <a:t>Benedictis</a:t>
            </a:r>
            <a:r>
              <a:rPr lang="it-IT" sz="1400" b="0" dirty="0"/>
              <a:t> (Docente </a:t>
            </a:r>
            <a:r>
              <a:rPr lang="it-IT" sz="1400" b="0" dirty="0" err="1"/>
              <a:t>Cds</a:t>
            </a:r>
            <a:r>
              <a:rPr lang="it-IT" sz="1400" b="0" dirty="0"/>
              <a:t>. Informazione ed Editoria)</a:t>
            </a:r>
            <a:br>
              <a:rPr lang="it-IT" sz="1400" b="0" dirty="0"/>
            </a:br>
            <a:r>
              <a:rPr lang="it-IT" sz="1400" b="0" dirty="0" smtClean="0"/>
              <a:t>V</a:t>
            </a:r>
            <a:r>
              <a:rPr lang="it-IT" sz="1400" b="0" i="1" dirty="0" smtClean="0"/>
              <a:t>enerdì </a:t>
            </a:r>
            <a:r>
              <a:rPr lang="it-IT" sz="1400" b="0" i="1" dirty="0"/>
              <a:t>30 aprile – 16.00</a:t>
            </a:r>
            <a:r>
              <a:rPr lang="it-IT" sz="1400" b="0" dirty="0"/>
              <a:t/>
            </a:r>
            <a:br>
              <a:rPr lang="it-IT" sz="1400" b="0" dirty="0"/>
            </a:br>
            <a:r>
              <a:rPr lang="it-IT" sz="1400" b="0" dirty="0"/>
              <a:t/>
            </a:r>
            <a:br>
              <a:rPr lang="it-IT" sz="1400" b="0" dirty="0"/>
            </a:br>
            <a:r>
              <a:rPr lang="it-IT" sz="1400" dirty="0"/>
              <a:t>Digital</a:t>
            </a:r>
            <a:r>
              <a:rPr lang="it-IT" sz="1400" b="0" dirty="0"/>
              <a:t> </a:t>
            </a:r>
            <a:r>
              <a:rPr lang="it-IT" sz="1400" dirty="0"/>
              <a:t>Marketing, Social Media e giornalismo nell’emergenza pandemica</a:t>
            </a:r>
            <a:br>
              <a:rPr lang="it-IT" sz="1400" dirty="0"/>
            </a:br>
            <a:r>
              <a:rPr lang="it-IT" sz="1400" b="0" dirty="0" smtClean="0"/>
              <a:t>Marisa </a:t>
            </a:r>
            <a:r>
              <a:rPr lang="it-IT" sz="1400" b="0" dirty="0" err="1"/>
              <a:t>Gardella</a:t>
            </a:r>
            <a:r>
              <a:rPr lang="it-IT" sz="1400" b="0" dirty="0"/>
              <a:t> (Ufficio marketing Comune di Genova), Sergio Splendore (Sociologo, Università di Milano), Gianluca </a:t>
            </a:r>
            <a:r>
              <a:rPr lang="it-IT" sz="1400" b="0" dirty="0" err="1"/>
              <a:t>Torrini</a:t>
            </a:r>
            <a:r>
              <a:rPr lang="it-IT" sz="1400" b="0" dirty="0"/>
              <a:t> (Agenzia di comunicazione </a:t>
            </a:r>
            <a:r>
              <a:rPr lang="it-IT" sz="1400" b="0" dirty="0" err="1"/>
              <a:t>SoWhat</a:t>
            </a:r>
            <a:r>
              <a:rPr lang="it-IT" sz="1400" b="0" dirty="0"/>
              <a:t>) </a:t>
            </a:r>
            <a:br>
              <a:rPr lang="it-IT" sz="1400" b="0" dirty="0"/>
            </a:br>
            <a:r>
              <a:rPr lang="it-IT" sz="1400" b="0" dirty="0"/>
              <a:t>Introduce e modera Luca Raffini (DISPO)</a:t>
            </a:r>
            <a:br>
              <a:rPr lang="it-IT" sz="1400" b="0" dirty="0"/>
            </a:br>
            <a:r>
              <a:rPr lang="it-IT" sz="1400" b="0" i="1" dirty="0"/>
              <a:t>Lunedì 10 maggio– 16.00</a:t>
            </a:r>
            <a:r>
              <a:rPr lang="it-IT" sz="1400" b="0" dirty="0"/>
              <a:t/>
            </a:r>
            <a:br>
              <a:rPr lang="it-IT" sz="1400" b="0" dirty="0"/>
            </a:br>
            <a:r>
              <a:rPr lang="it-IT" sz="1400" b="0" dirty="0"/>
              <a:t/>
            </a:r>
            <a:br>
              <a:rPr lang="it-IT" sz="1400" b="0" dirty="0"/>
            </a:br>
            <a:r>
              <a:rPr lang="it-IT" sz="1400" dirty="0"/>
              <a:t> </a:t>
            </a:r>
            <a:br>
              <a:rPr lang="it-IT" sz="1400" dirty="0"/>
            </a:br>
            <a:r>
              <a:rPr lang="it-IT" sz="1400" dirty="0"/>
              <a:t>Spazi culturali e l'arte di reinventarsi sul web. </a:t>
            </a:r>
            <a:br>
              <a:rPr lang="it-IT" sz="1400" dirty="0"/>
            </a:br>
            <a:r>
              <a:rPr lang="it-IT" sz="1400" b="0" dirty="0"/>
              <a:t>Serena Bertolucci (Fondazione Palazzo Ducale); Valentina Mancinelli (Teatro della Tosse), Umberto </a:t>
            </a:r>
            <a:r>
              <a:rPr lang="it-IT" sz="1400" b="0" dirty="0" err="1"/>
              <a:t>Marciasini</a:t>
            </a:r>
            <a:r>
              <a:rPr lang="it-IT" sz="1400" b="0" dirty="0"/>
              <a:t> (</a:t>
            </a:r>
            <a:r>
              <a:rPr lang="it-IT" sz="1400" b="0" dirty="0" err="1"/>
              <a:t>UniAuser</a:t>
            </a:r>
            <a:r>
              <a:rPr lang="it-IT" sz="1400" b="0" dirty="0"/>
              <a:t>), Laura Testoni (Biblioteca di Scienze Sociali, UNIGE)</a:t>
            </a:r>
            <a:br>
              <a:rPr lang="it-IT" sz="1400" b="0" dirty="0"/>
            </a:br>
            <a:r>
              <a:rPr lang="it-IT" sz="1400" b="0" dirty="0"/>
              <a:t>Introduce e modera Luca Raffini (</a:t>
            </a:r>
            <a:r>
              <a:rPr lang="it-IT" sz="1400" b="0" dirty="0" smtClean="0"/>
              <a:t>DISPO)</a:t>
            </a:r>
            <a:br>
              <a:rPr lang="it-IT" sz="1400" b="0" dirty="0" smtClean="0"/>
            </a:br>
            <a:r>
              <a:rPr lang="it-IT" sz="1400" b="0" i="1" dirty="0" smtClean="0"/>
              <a:t>Venerdì </a:t>
            </a:r>
            <a:r>
              <a:rPr lang="it-IT" sz="1400" b="0" i="1" dirty="0"/>
              <a:t>14 maggio – 16.00</a:t>
            </a:r>
            <a:br>
              <a:rPr lang="it-IT" sz="1400" b="0" i="1" dirty="0"/>
            </a:br>
            <a:r>
              <a:rPr lang="it-IT" sz="1400" b="0" i="1" dirty="0"/>
              <a:t/>
            </a:r>
            <a:br>
              <a:rPr lang="it-IT" sz="1400" b="0" i="1" dirty="0"/>
            </a:br>
            <a:endParaRPr lang="it-IT" sz="1400" b="0" i="1" dirty="0"/>
          </a:p>
        </p:txBody>
      </p:sp>
    </p:spTree>
    <p:extLst>
      <p:ext uri="{BB962C8B-B14F-4D97-AF65-F5344CB8AC3E}">
        <p14:creationId xmlns:p14="http://schemas.microsoft.com/office/powerpoint/2010/main" val="3308079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UniGe">
      <a:dk1>
        <a:srgbClr val="262626"/>
      </a:dk1>
      <a:lt1>
        <a:srgbClr val="FFFFFF"/>
      </a:lt1>
      <a:dk2>
        <a:srgbClr val="44546A"/>
      </a:dk2>
      <a:lt2>
        <a:srgbClr val="E7E6E6"/>
      </a:lt2>
      <a:accent1>
        <a:srgbClr val="1A9BFC"/>
      </a:accent1>
      <a:accent2>
        <a:srgbClr val="1A9BFC"/>
      </a:accent2>
      <a:accent3>
        <a:srgbClr val="1A9BFC"/>
      </a:accent3>
      <a:accent4>
        <a:srgbClr val="1A9BFC"/>
      </a:accent4>
      <a:accent5>
        <a:srgbClr val="1A9BFC"/>
      </a:accent5>
      <a:accent6>
        <a:srgbClr val="002677"/>
      </a:accent6>
      <a:hlink>
        <a:srgbClr val="1A9BFC"/>
      </a:hlink>
      <a:folHlink>
        <a:srgbClr val="00D7FC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spo.pptx" id="{ABEC149D-88C8-4750-879C-247E0B04F143}" vid="{F925561D-4178-4BF1-9712-1CD1931CB76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di Office</Template>
  <TotalTime>15065</TotalTime>
  <Words>39</Words>
  <Application>Microsoft Macintosh PowerPoint</Application>
  <PresentationFormat>A4 (21x29,7 cm)</PresentationFormat>
  <Paragraphs>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Roboto Slab</vt:lpstr>
      <vt:lpstr>Calibri</vt:lpstr>
      <vt:lpstr>Fira Sans</vt:lpstr>
      <vt:lpstr>Tema di Office</vt:lpstr>
      <vt:lpstr>COMUNICARE L’EMERGENZA COMUNICARE NELL’EMERGENZA  Seminario creditizzato  Dipartimento di Scienze Politiche In collaborazione con il Centro Strategico di Ateneo sulla Sicurezza, il Rischio e la Vulnerabilità   </vt:lpstr>
      <vt:lpstr> CALENDARIO     La comunicazione sanitaria nella pandemia Matteo Bassetti (Direttore Clinica Di Malattie Infettive Ospedale San Martino), Angelo Gratarola (Coordinatore della gestione delle emergenze e urgenze del territorio ligure ), Jessica Nicolini (Portavoce Presidente Regione Liguria e Assessore Alla Sanità),  Pietro Pisano (Responsabile comunicazione San Martino). Introduce e modera Daniela Preda (Direttrice DISPO) Venerdì 9 aprile – 16.00   Gli eroi, gli angeli, gli untori. Retoriche e guerra di metafore   Carlo Penco (Università di Genova), Federico Boni (Università di Milano), Corrado Fumagalli (Università di Genova) Introduce e modera Marco Aime (Coordinatore Cds. Informazione ed Editoria) Venerdì 16 aprile – 16.00   Tra scienza, politica e vita quotidiana Barbara Saracino (Università di Bologna), Elisa Lello (Università di Urbino), Andrea Pirni e Luca Raffini (Università di Genova),  Introduce e modera Alberta Giorgi (Università di Bergamo) Venerdì 23 aprile – 16.00   </vt:lpstr>
      <vt:lpstr>La comunicazione del rischio. Il caso genovese  Fabrizio Bracco (DISFOR - UNIGE), Maria Linda Falcidieno e Maria Elisabetta Ruggiero (DAD - UNIGE), Maria Gabriella Fontanesi (Comune di Genova), Giovanni Mari, (Il Secolo XIX, Andrea Pirni (Centro Strategico di Ateneo su Sicurezza, Rischio e Vulnerabilità) Introduce e modera Vittorio De Benedictis (Docente Cds. Informazione ed Editoria) Venerdì 30 aprile – 16.00  Digital Marketing, Social Media e giornalismo nell’emergenza pandemica Marisa Gardella (Ufficio marketing Comune di Genova), Sergio Splendore (Sociologo, Università di Milano), Gianluca Torrini (Agenzia di comunicazione SoWhat)  Introduce e modera Luca Raffini (DISPO) Lunedì 10 maggio– 16.00    Spazi culturali e l'arte di reinventarsi sul web.  Serena Bertolucci (Fondazione Palazzo Ducale); Valentina Mancinelli (Teatro della Tosse), Umberto Marciasini (UniAuser), Laura Testoni (Biblioteca di Scienze Sociali, UNIGE) Introduce e modera Luca Raffini (DISPO) Venerdì 14 maggio – 16.00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 L’EMERGENZA, COMUNICARE NELL’EMERGENZA</dc:title>
  <dc:creator>Luca Raffini</dc:creator>
  <cp:lastModifiedBy>Stefano Bonabello</cp:lastModifiedBy>
  <cp:revision>33</cp:revision>
  <dcterms:created xsi:type="dcterms:W3CDTF">2021-02-10T12:36:07Z</dcterms:created>
  <dcterms:modified xsi:type="dcterms:W3CDTF">2021-02-24T09:37:58Z</dcterms:modified>
</cp:coreProperties>
</file>